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04050" cy="92900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2" y="11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5037A0-C830-4BBA-848F-D6AA39A853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4C7D0D-3963-7213-AB4A-1525C4CC53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A8AE11-7135-98E7-E6EA-6489B893A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662C4-3C7E-4BD4-8476-25A65C657331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3330D8-AD58-19F1-9C2F-1D22414BD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DDDA84-6917-0F13-B56A-E2A75F74C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AF6FC-12F7-451F-9A27-D4997524F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65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C04FC-C117-4142-FCB4-D61655027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501C20-E1BC-44D2-DE98-8E39FDFFA4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AA6DB2-7249-7178-9085-289279D47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662C4-3C7E-4BD4-8476-25A65C657331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1F3C30-5BB6-7B10-0724-11F4E30CE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90B99A-9BBB-4E10-34C7-738EA0809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AF6FC-12F7-451F-9A27-D4997524F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333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D6CD15-300A-8BE6-A7D3-D0F9DFC129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C82C84-A45A-7D6F-E17D-EBEEFF03EB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AE6F32-6943-0B9F-F053-50DFCF362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662C4-3C7E-4BD4-8476-25A65C657331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2EB14-63FF-D585-0AC2-93EC3CE20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041109-500F-4AE1-B83A-91E5AE39D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AF6FC-12F7-451F-9A27-D4997524F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332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7E97CD-2B0F-EF84-6F34-979B3E977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0F818E-2EDA-0451-25A7-18CA1B5419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8407BE-DE07-5D27-73A4-EB886AE6E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662C4-3C7E-4BD4-8476-25A65C657331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D66AE6-B9E2-AA4E-2339-40753C32A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B9B033-C501-A966-4B0A-E546456F4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AF6FC-12F7-451F-9A27-D4997524F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932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98C57-C75A-3724-B2BF-4A3F49B31A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D13632-4CF4-7254-AC1C-42F7B68891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0C8B4C-4C7D-F4D5-11CD-85C0FC64F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662C4-3C7E-4BD4-8476-25A65C657331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1EE8CB-5BD0-6923-0454-B67AC0CEA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FA8B46-CCF0-5C97-8400-0A71D1417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AF6FC-12F7-451F-9A27-D4997524F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33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E4843-835A-90A5-5D07-FE3A62FB6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144C52-BBE0-D072-DC0C-4F97114BD5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B6B91C-9CA8-0B33-A45E-0274DDAF4E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444743-47AE-67E2-1CE6-579ACDB04D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662C4-3C7E-4BD4-8476-25A65C657331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244929-E62A-AE88-F451-A4D6FE6AC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975084-B848-DF68-A750-C119C3AB8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AF6FC-12F7-451F-9A27-D4997524F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55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92A6E9-6EB4-4926-522B-7A4CDE8A6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EC9C47-97F8-0ACD-5EAB-FDDE13A1DF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16C60F-CD83-AFA3-6AEE-1B34B42417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51096E-C394-E123-7676-4F91EF20A5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FA11137-11D3-90DD-F44A-FEEC7E9631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175A7F3-8B19-497B-1288-96854500F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662C4-3C7E-4BD4-8476-25A65C657331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B81AD93-6E78-EC3A-D17E-533D648CC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7DAB1A-C808-E923-59C9-7A88C18B3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AF6FC-12F7-451F-9A27-D4997524F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908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409C9-1407-60F7-7EF0-1697396C6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338A0F-EC16-07D5-5D61-BE96C5BAE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662C4-3C7E-4BD4-8476-25A65C657331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34C592-0A85-D30D-F55E-745E79ABE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506D97-2EB7-DDB9-5C0B-23C77FD40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AF6FC-12F7-451F-9A27-D4997524F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308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EF0726-CC98-F316-6E77-AFB9B4CE6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662C4-3C7E-4BD4-8476-25A65C657331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C22877-8BD5-E293-93CA-D01989540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4B5F68-FCDC-614B-99FA-C5973CC55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AF6FC-12F7-451F-9A27-D4997524F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193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8FCB8-F36B-E143-1293-5CE597C653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AD97C-4E26-9C45-9978-251B17CB4C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84D91A-4F2F-3150-B917-970C3C2F6C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DE8C89-1391-DC50-990F-ED06EA0C8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662C4-3C7E-4BD4-8476-25A65C657331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86FDD4-2155-C2C5-54D8-C7C123752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F4F2C3-E75C-9C97-45FB-26093ECA4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AF6FC-12F7-451F-9A27-D4997524F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381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11B96-E91E-FC5A-9043-66FFCA8F6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C0CE778-442B-524F-AC22-8F68837ED8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353A48-9DEC-4DBA-7780-B8B237ED94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67FC6E-5F24-362E-2604-5953CD6E0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662C4-3C7E-4BD4-8476-25A65C657331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2AEDB2-87E9-BEC6-D35F-4922F8271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1BEC39-1611-C3E2-F135-427A5F80C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AF6FC-12F7-451F-9A27-D4997524F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483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FB0CAE-8377-D0CF-2B10-6FB5A4DABC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7F80F7-F1CC-D573-56F3-AF6449F9FF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1575B3-734B-F09F-D06C-6017628B78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662C4-3C7E-4BD4-8476-25A65C657331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9C3DEE-BAAB-5EC6-85FD-897876C730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420A0E-B5AB-1BF2-BAFA-12DC9C3382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AF6FC-12F7-451F-9A27-D4997524F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887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revenue.louisiana.gov/Publications/LDR%20Annual%20Report%202021-2022%20-%20Tax%20Collection.pdf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DFF6B56-F169-FA72-A0EE-BDE51F16BF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2196954"/>
              </p:ext>
            </p:extLst>
          </p:nvPr>
        </p:nvGraphicFramePr>
        <p:xfrm>
          <a:off x="1210487" y="410996"/>
          <a:ext cx="9014396" cy="44939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87348">
                  <a:extLst>
                    <a:ext uri="{9D8B030D-6E8A-4147-A177-3AD203B41FA5}">
                      <a16:colId xmlns:a16="http://schemas.microsoft.com/office/drawing/2014/main" val="2677479709"/>
                    </a:ext>
                  </a:extLst>
                </a:gridCol>
                <a:gridCol w="6927048">
                  <a:extLst>
                    <a:ext uri="{9D8B030D-6E8A-4147-A177-3AD203B41FA5}">
                      <a16:colId xmlns:a16="http://schemas.microsoft.com/office/drawing/2014/main" val="1780107905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42" marR="5242" marT="524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Louisiana School Readiness Tax Credits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42" marR="5242" marT="524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3104097"/>
                  </a:ext>
                </a:extLst>
              </a:tr>
              <a:tr h="1760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u="none" strike="noStrike" dirty="0">
                          <a:effectLst/>
                        </a:rPr>
                        <a:t>Tax Credit for Directors &amp; Staff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42" marR="5242" marT="524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0726888"/>
                  </a:ext>
                </a:extLst>
              </a:tr>
              <a:tr h="17605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u="none" strike="noStrike" dirty="0">
                          <a:effectLst/>
                        </a:rPr>
                        <a:t>2021 Cost (Refundable Tax Credit)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42" marR="5242" marT="524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t"/>
                      <a:r>
                        <a:rPr lang="en-US" sz="1100" u="none" strike="noStrike" dirty="0">
                          <a:effectLst/>
                        </a:rPr>
                        <a:t>$16.7 million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42" marR="5242" marT="524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8439928"/>
                  </a:ext>
                </a:extLst>
              </a:tr>
              <a:tr h="17605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u="none" strike="noStrike" dirty="0">
                          <a:effectLst/>
                        </a:rPr>
                        <a:t># of Recipients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42" marR="5242" marT="524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t"/>
                      <a:r>
                        <a:rPr lang="en-US" sz="1100" u="none" strike="noStrike" dirty="0">
                          <a:effectLst/>
                        </a:rPr>
                        <a:t>5,926 teachers and 914 directors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42" marR="5242" marT="524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4725924"/>
                  </a:ext>
                </a:extLst>
              </a:tr>
              <a:tr h="831549">
                <a:tc rowSpan="4">
                  <a:txBody>
                    <a:bodyPr/>
                    <a:lstStyle/>
                    <a:p>
                      <a:pPr algn="ctr" fontAlgn="t"/>
                      <a:r>
                        <a:rPr lang="en-US" sz="1100" b="1" u="none" strike="noStrike" dirty="0">
                          <a:effectLst/>
                        </a:rPr>
                        <a:t>Credit Levels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42" marR="5242" marT="524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t"/>
                      <a:r>
                        <a:rPr lang="en-US" sz="1100" b="1" u="none" strike="noStrike" dirty="0">
                          <a:effectLst/>
                        </a:rPr>
                        <a:t>Teachers:</a:t>
                      </a:r>
                      <a:r>
                        <a:rPr lang="en-US" sz="1100" u="none" strike="noStrike" dirty="0">
                          <a:effectLst/>
                        </a:rPr>
                        <a:t> 4 levels (CDA through graduate degree).  While progressive related to levels of education, the credit rewards individuals earning their Early Childhood Ancillary Certificate (CDA) by enabling them to reach level 3 (with at least one year experience and level 4 (with 2 years of experience). Otherwise, an AA in ECE is required for Level 3 and a BA in ECE is required for Level 4).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42" marR="5242" marT="524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266991"/>
                  </a:ext>
                </a:extLst>
              </a:tr>
              <a:tr h="3515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l" fontAlgn="t"/>
                      <a:r>
                        <a:rPr lang="en-US" sz="1100" b="1" u="none" strike="noStrike" dirty="0">
                          <a:effectLst/>
                        </a:rPr>
                        <a:t>Directors:</a:t>
                      </a:r>
                      <a:r>
                        <a:rPr lang="en-US" sz="1100" u="none" strike="noStrike" dirty="0">
                          <a:effectLst/>
                        </a:rPr>
                        <a:t> 4 levels (CDA plus 30 clock hours in in approved administrative training through a graduate degree in early childhood).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42" marR="5242" marT="524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461479"/>
                  </a:ext>
                </a:extLst>
              </a:tr>
              <a:tr h="3515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l" fontAlgn="t"/>
                      <a:r>
                        <a:rPr lang="en-US" sz="1100" b="1" u="none" strike="noStrike" dirty="0">
                          <a:effectLst/>
                        </a:rPr>
                        <a:t>Both teachers and directors: </a:t>
                      </a:r>
                      <a:r>
                        <a:rPr lang="en-US" sz="1100" u="none" strike="noStrike" dirty="0">
                          <a:effectLst/>
                        </a:rPr>
                        <a:t>Must work at a child care center for at least 6 months for an average of 30 hours per week to qualify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42" marR="5242" marT="524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870681"/>
                  </a:ext>
                </a:extLst>
              </a:tr>
              <a:tr h="1760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l" fontAlgn="t"/>
                      <a:r>
                        <a:rPr lang="en-US" sz="1100" u="none" strike="noStrike" dirty="0">
                          <a:effectLst/>
                        </a:rPr>
                        <a:t>Family child care teachers will be eligible beginning with the 2023 tax year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42" marR="5242" marT="524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6118096"/>
                  </a:ext>
                </a:extLst>
              </a:tr>
              <a:tr h="703024">
                <a:tc rowSpan="4">
                  <a:txBody>
                    <a:bodyPr/>
                    <a:lstStyle/>
                    <a:p>
                      <a:pPr algn="ctr" fontAlgn="t"/>
                      <a:r>
                        <a:rPr lang="en-US" sz="1100" b="1" u="none" strike="noStrike" dirty="0">
                          <a:effectLst/>
                        </a:rPr>
                        <a:t>Features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42" marR="5242" marT="524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t"/>
                      <a:r>
                        <a:rPr lang="en-US" sz="1100" u="none" strike="noStrike" dirty="0">
                          <a:effectLst/>
                        </a:rPr>
                        <a:t>Child Care Teacher I     $1,894</a:t>
                      </a:r>
                      <a:br>
                        <a:rPr lang="en-US" sz="1100" u="none" strike="noStrike" dirty="0">
                          <a:effectLst/>
                        </a:rPr>
                      </a:br>
                      <a:r>
                        <a:rPr lang="en-US" sz="1100" u="none" strike="noStrike" dirty="0">
                          <a:effectLst/>
                        </a:rPr>
                        <a:t>Child Care Teacher II    $2,525</a:t>
                      </a:r>
                      <a:br>
                        <a:rPr lang="en-US" sz="1100" u="none" strike="noStrike" dirty="0">
                          <a:effectLst/>
                        </a:rPr>
                      </a:br>
                      <a:r>
                        <a:rPr lang="en-US" sz="1100" u="none" strike="noStrike" dirty="0">
                          <a:effectLst/>
                        </a:rPr>
                        <a:t>Child Care Teacher III   $3,157</a:t>
                      </a:r>
                      <a:br>
                        <a:rPr lang="en-US" sz="1100" u="none" strike="noStrike" dirty="0">
                          <a:effectLst/>
                        </a:rPr>
                      </a:br>
                      <a:r>
                        <a:rPr lang="en-US" sz="1100" u="none" strike="noStrike" dirty="0">
                          <a:effectLst/>
                        </a:rPr>
                        <a:t>Child Care Teacher IV   $3,787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42" marR="5242" marT="524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8977238"/>
                  </a:ext>
                </a:extLst>
              </a:tr>
              <a:tr h="70302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l" fontAlgn="t"/>
                      <a:r>
                        <a:rPr lang="pt-BR" sz="1100" u="none" strike="noStrike" dirty="0">
                          <a:effectLst/>
                        </a:rPr>
                        <a:t>Director I      $1,894</a:t>
                      </a:r>
                      <a:br>
                        <a:rPr lang="pt-BR" sz="1100" u="none" strike="noStrike" dirty="0">
                          <a:effectLst/>
                        </a:rPr>
                      </a:br>
                      <a:r>
                        <a:rPr lang="pt-BR" sz="1100" u="none" strike="noStrike" dirty="0">
                          <a:effectLst/>
                        </a:rPr>
                        <a:t>Director II     $2,525</a:t>
                      </a:r>
                      <a:br>
                        <a:rPr lang="pt-BR" sz="1100" u="none" strike="noStrike" dirty="0">
                          <a:effectLst/>
                        </a:rPr>
                      </a:br>
                      <a:r>
                        <a:rPr lang="pt-BR" sz="1100" u="none" strike="noStrike" dirty="0">
                          <a:effectLst/>
                        </a:rPr>
                        <a:t>Director III    $3,157</a:t>
                      </a:r>
                      <a:br>
                        <a:rPr lang="pt-BR" sz="1100" u="none" strike="noStrike" dirty="0">
                          <a:effectLst/>
                        </a:rPr>
                      </a:br>
                      <a:r>
                        <a:rPr lang="pt-BR" sz="1100" u="none" strike="noStrike" dirty="0">
                          <a:effectLst/>
                        </a:rPr>
                        <a:t>Director IV    $3,787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42" marR="5242" marT="524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1533292"/>
                  </a:ext>
                </a:extLst>
              </a:tr>
              <a:tr h="3357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28650" lvl="1" indent="-171450" algn="l" fontAlgn="t">
                        <a:buFont typeface="Wingdings" panose="05000000000000000000" pitchFamily="2" charset="2"/>
                        <a:buChar char="ü"/>
                      </a:pPr>
                      <a:r>
                        <a:rPr lang="en-US" sz="1100" u="none" strike="noStrike" dirty="0">
                          <a:effectLst/>
                        </a:rPr>
                        <a:t>The tax credit is refundable (directors and staff receive a check if the amount of the credit exceeds their tax liability)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42" marR="5242" marT="524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7276486"/>
                  </a:ext>
                </a:extLst>
              </a:tr>
              <a:tr h="3357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28650" lvl="1" indent="-171450" algn="l" fontAlgn="t">
                        <a:buFont typeface="Wingdings" panose="05000000000000000000" pitchFamily="2" charset="2"/>
                        <a:buChar char="ü"/>
                      </a:pPr>
                      <a:r>
                        <a:rPr lang="en-US" sz="1100" u="none" strike="noStrike" dirty="0">
                          <a:effectLst/>
                        </a:rPr>
                        <a:t>The tax credit is adjusted annually for inflation. The above amounts reflect 2022.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42" marR="5242" marT="524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7173961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DBFCBFC-836D-1F66-9C86-3AB5F870DE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3645145"/>
              </p:ext>
            </p:extLst>
          </p:nvPr>
        </p:nvGraphicFramePr>
        <p:xfrm>
          <a:off x="2665544" y="5002708"/>
          <a:ext cx="6078719" cy="13628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23990">
                  <a:extLst>
                    <a:ext uri="{9D8B030D-6E8A-4147-A177-3AD203B41FA5}">
                      <a16:colId xmlns:a16="http://schemas.microsoft.com/office/drawing/2014/main" val="1448399296"/>
                    </a:ext>
                  </a:extLst>
                </a:gridCol>
                <a:gridCol w="1078112">
                  <a:extLst>
                    <a:ext uri="{9D8B030D-6E8A-4147-A177-3AD203B41FA5}">
                      <a16:colId xmlns:a16="http://schemas.microsoft.com/office/drawing/2014/main" val="1704358031"/>
                    </a:ext>
                  </a:extLst>
                </a:gridCol>
                <a:gridCol w="1066643">
                  <a:extLst>
                    <a:ext uri="{9D8B030D-6E8A-4147-A177-3AD203B41FA5}">
                      <a16:colId xmlns:a16="http://schemas.microsoft.com/office/drawing/2014/main" val="3104110717"/>
                    </a:ext>
                  </a:extLst>
                </a:gridCol>
                <a:gridCol w="906074">
                  <a:extLst>
                    <a:ext uri="{9D8B030D-6E8A-4147-A177-3AD203B41FA5}">
                      <a16:colId xmlns:a16="http://schemas.microsoft.com/office/drawing/2014/main" val="4134880181"/>
                    </a:ext>
                  </a:extLst>
                </a:gridCol>
                <a:gridCol w="1066643">
                  <a:extLst>
                    <a:ext uri="{9D8B030D-6E8A-4147-A177-3AD203B41FA5}">
                      <a16:colId xmlns:a16="http://schemas.microsoft.com/office/drawing/2014/main" val="1596479639"/>
                    </a:ext>
                  </a:extLst>
                </a:gridCol>
                <a:gridCol w="837257">
                  <a:extLst>
                    <a:ext uri="{9D8B030D-6E8A-4147-A177-3AD203B41FA5}">
                      <a16:colId xmlns:a16="http://schemas.microsoft.com/office/drawing/2014/main" val="1351284707"/>
                    </a:ext>
                  </a:extLst>
                </a:gridCol>
              </a:tblGrid>
              <a:tr h="149632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Louisiana School Readiness Tax Credits - All Components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3073755233"/>
                  </a:ext>
                </a:extLst>
              </a:tr>
              <a:tr h="439486">
                <a:tc>
                  <a:txBody>
                    <a:bodyPr/>
                    <a:lstStyle/>
                    <a:p>
                      <a:pPr algn="ctr" fontAlgn="t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u="none" strike="noStrike" dirty="0">
                          <a:effectLst/>
                        </a:rPr>
                        <a:t>Child Care Expenses (for Families)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u="none" strike="noStrike" dirty="0">
                          <a:effectLst/>
                        </a:rPr>
                        <a:t>Providers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u="none" strike="noStrike" dirty="0">
                          <a:effectLst/>
                        </a:rPr>
                        <a:t>Business Support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u="none" strike="noStrike" dirty="0">
                          <a:effectLst/>
                        </a:rPr>
                        <a:t>Child Care Resource &amp; Referral (CCR&amp;R)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u="none" strike="noStrike" dirty="0">
                          <a:effectLst/>
                        </a:rPr>
                        <a:t>Teachers &amp; Directors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2443629"/>
                  </a:ext>
                </a:extLst>
              </a:tr>
              <a:tr h="43948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 dirty="0">
                          <a:effectLst/>
                        </a:rPr>
                        <a:t>2021 Cost (Refundable Tax Credit)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>
                          <a:effectLst/>
                        </a:rPr>
                        <a:t>$1.8 million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 dirty="0">
                          <a:effectLst/>
                        </a:rPr>
                        <a:t>$5.6 million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 dirty="0">
                          <a:effectLst/>
                        </a:rPr>
                        <a:t>$3.6 million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 dirty="0">
                          <a:effectLst/>
                        </a:rPr>
                        <a:t>$2.1 million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$16.7 million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7810688"/>
                  </a:ext>
                </a:extLst>
              </a:tr>
              <a:tr h="149632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Total: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$30 million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9840956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69C10775-605D-030A-D6DE-81856D561536}"/>
              </a:ext>
            </a:extLst>
          </p:cNvPr>
          <p:cNvSpPr txBox="1"/>
          <p:nvPr/>
        </p:nvSpPr>
        <p:spPr>
          <a:xfrm>
            <a:off x="1608944" y="6435777"/>
            <a:ext cx="91539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Source: Louisiana Department of Revenue, </a:t>
            </a:r>
            <a:r>
              <a:rPr lang="en-US" sz="1000" dirty="0">
                <a:hlinkClick r:id="rId2"/>
              </a:rPr>
              <a:t>2021-2022 Annual Tax Collection Report</a:t>
            </a:r>
            <a:r>
              <a:rPr lang="en-US" sz="1000" dirty="0"/>
              <a:t> (March 2023), Combining Corporate and Individual Tax Returns</a:t>
            </a:r>
          </a:p>
        </p:txBody>
      </p:sp>
    </p:spTree>
    <p:extLst>
      <p:ext uri="{BB962C8B-B14F-4D97-AF65-F5344CB8AC3E}">
        <p14:creationId xmlns:p14="http://schemas.microsoft.com/office/powerpoint/2010/main" val="3233289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337</Words>
  <Application>Microsoft Office PowerPoint</Application>
  <PresentationFormat>Widescreen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Grace Reef</dc:creator>
  <cp:lastModifiedBy>Grace Reef</cp:lastModifiedBy>
  <cp:revision>2</cp:revision>
  <cp:lastPrinted>2023-04-14T15:45:51Z</cp:lastPrinted>
  <dcterms:created xsi:type="dcterms:W3CDTF">2023-04-14T15:31:45Z</dcterms:created>
  <dcterms:modified xsi:type="dcterms:W3CDTF">2023-04-14T15:45:56Z</dcterms:modified>
</cp:coreProperties>
</file>